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8" r:id="rId3"/>
    <p:sldId id="258" r:id="rId4"/>
    <p:sldId id="265" r:id="rId5"/>
    <p:sldId id="274" r:id="rId6"/>
    <p:sldId id="272" r:id="rId7"/>
    <p:sldId id="259" r:id="rId8"/>
    <p:sldId id="270" r:id="rId9"/>
    <p:sldId id="271" r:id="rId10"/>
    <p:sldId id="267" r:id="rId11"/>
    <p:sldId id="273" r:id="rId12"/>
    <p:sldId id="264" r:id="rId13"/>
    <p:sldId id="275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364" autoAdjust="0"/>
  </p:normalViewPr>
  <p:slideViewPr>
    <p:cSldViewPr snapToGrid="0">
      <p:cViewPr varScale="1">
        <p:scale>
          <a:sx n="65" d="100"/>
          <a:sy n="65" d="100"/>
        </p:scale>
        <p:origin x="1308" y="40"/>
      </p:cViewPr>
      <p:guideLst/>
    </p:cSldViewPr>
  </p:slideViewPr>
  <p:outlineViewPr>
    <p:cViewPr>
      <p:scale>
        <a:sx n="33" d="100"/>
        <a:sy n="33" d="100"/>
      </p:scale>
      <p:origin x="0" y="-6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9C2E4-C874-46F5-A7B8-48A8DF441EEE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20C8A-97BB-41E2-970C-AC9AF231F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0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5E77F-1CF1-44B5-9D07-CD33B86406A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923C-FA90-426A-A254-7E39AA5AD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8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 is about making decisions when there is uncertainty. Perhaps one of the most versatile areas of maths, it gives students the skills to collect, analyse, interpret and present data.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complements subjects such as GCSE Biology, Psychology, Geography, Business and Economics, and opens the door to a variety of careers – from weather forecasting to the biological sciences.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923C-FA90-426A-A254-7E39AA5AD9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wnloads\School Summer Work\Triangular PowerPoint Background 16-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46204"/>
          <a:stretch/>
        </p:blipFill>
        <p:spPr bwMode="auto">
          <a:xfrm>
            <a:off x="0" y="0"/>
            <a:ext cx="428396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>
            <a:off x="288235" y="-1"/>
            <a:ext cx="8855765" cy="6859301"/>
            <a:chOff x="288235" y="-1"/>
            <a:chExt cx="8855765" cy="6859301"/>
          </a:xfrm>
        </p:grpSpPr>
        <p:sp>
          <p:nvSpPr>
            <p:cNvPr id="8" name="Freeform 7"/>
            <p:cNvSpPr/>
            <p:nvPr userDrawn="1"/>
          </p:nvSpPr>
          <p:spPr>
            <a:xfrm>
              <a:off x="288235" y="-1"/>
              <a:ext cx="4631635" cy="6859301"/>
            </a:xfrm>
            <a:custGeom>
              <a:avLst/>
              <a:gdLst>
                <a:gd name="connsiteX0" fmla="*/ 4015408 w 4631635"/>
                <a:gd name="connsiteY0" fmla="*/ 0 h 7345017"/>
                <a:gd name="connsiteX1" fmla="*/ 0 w 4631635"/>
                <a:gd name="connsiteY1" fmla="*/ 7335078 h 7345017"/>
                <a:gd name="connsiteX2" fmla="*/ 4631635 w 4631635"/>
                <a:gd name="connsiteY2" fmla="*/ 7345017 h 7345017"/>
                <a:gd name="connsiteX3" fmla="*/ 4562061 w 4631635"/>
                <a:gd name="connsiteY3" fmla="*/ 39756 h 7345017"/>
                <a:gd name="connsiteX4" fmla="*/ 4015408 w 4631635"/>
                <a:gd name="connsiteY4" fmla="*/ 0 h 73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1635" h="7345017">
                  <a:moveTo>
                    <a:pt x="4015408" y="0"/>
                  </a:moveTo>
                  <a:lnTo>
                    <a:pt x="0" y="7335078"/>
                  </a:lnTo>
                  <a:lnTo>
                    <a:pt x="4631635" y="7345017"/>
                  </a:lnTo>
                  <a:lnTo>
                    <a:pt x="4562061" y="39756"/>
                  </a:lnTo>
                  <a:lnTo>
                    <a:pt x="40154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644008" y="0"/>
              <a:ext cx="449999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/>
          <a:stretch/>
        </p:blipFill>
        <p:spPr>
          <a:xfrm>
            <a:off x="0" y="-1"/>
            <a:ext cx="6228184" cy="6859301"/>
          </a:xfrm>
          <a:prstGeom prst="rect">
            <a:avLst/>
          </a:prstGeom>
          <a:effectLst/>
        </p:spPr>
      </p:pic>
      <p:pic>
        <p:nvPicPr>
          <p:cNvPr id="10" name="Picture 8" descr="C:\Downloads\School Summer Work\School\Grey box with swoosh PP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84" y="2547192"/>
            <a:ext cx="6219516" cy="227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93" y="144016"/>
            <a:ext cx="1783439" cy="2204864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6324876"/>
            <a:ext cx="6750496" cy="344484"/>
          </a:xfrm>
          <a:prstGeom prst="rect">
            <a:avLst/>
          </a:prstGeom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176" cy="862672"/>
          </a:xfrm>
          <a:prstGeom prst="rect">
            <a:avLst/>
          </a:prstGeom>
        </p:spPr>
        <p:txBody>
          <a:bodyPr/>
          <a:lstStyle>
            <a:lvl1pPr>
              <a:defRPr sz="1100" b="0" kern="12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9875F018-568C-4AD8-8DC7-22A7D81C76DA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8000" y="2566800"/>
            <a:ext cx="4896000" cy="1742400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200" y="4798800"/>
            <a:ext cx="6040800" cy="1296000"/>
          </a:xfrm>
        </p:spPr>
        <p:txBody>
          <a:bodyPr/>
          <a:lstStyle>
            <a:lvl1pPr marL="0" indent="0" algn="r">
              <a:buNone/>
              <a:defRPr>
                <a:solidFill>
                  <a:srgbClr val="80171D"/>
                </a:solidFill>
                <a:latin typeface="Caudex" panose="02040502050505030304" pitchFamily="18" charset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2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00808"/>
            <a:ext cx="7488832" cy="50405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44625"/>
            <a:ext cx="1584176" cy="86409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83768" y="138615"/>
            <a:ext cx="6552728" cy="9141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31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1484784"/>
            <a:ext cx="3664024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624" y="1484784"/>
            <a:ext cx="3664024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D79AE247-895D-4B81-8D0C-DF00DED7EA8A}" type="datetime3">
              <a:rPr lang="en-GB" smtClean="0"/>
              <a:t>19 January,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93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1484784"/>
            <a:ext cx="3672408" cy="69009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4088" y="1484784"/>
            <a:ext cx="3672408" cy="69009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25F3C659-C3AC-4AFB-AEFE-6A92A364E824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547664" y="2204864"/>
            <a:ext cx="3664024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364088" y="2204864"/>
            <a:ext cx="3678560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64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373A4335-1BC5-45AA-8109-AA0374B332CB}" type="datetime3">
              <a:rPr lang="en-GB" smtClean="0"/>
              <a:t>19 January,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3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E41521EE-F26E-480B-A1E6-09E41575B7F2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F8213-BF43-44A1-878B-650A1DE363D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5"/>
          <p:cNvSpPr/>
          <p:nvPr userDrawn="1"/>
        </p:nvSpPr>
        <p:spPr>
          <a:xfrm>
            <a:off x="1777043" y="69011"/>
            <a:ext cx="7366958" cy="1423359"/>
          </a:xfrm>
          <a:custGeom>
            <a:avLst/>
            <a:gdLst>
              <a:gd name="connsiteX0" fmla="*/ 646981 w 7470475"/>
              <a:gd name="connsiteY0" fmla="*/ 0 h 1423359"/>
              <a:gd name="connsiteX1" fmla="*/ 0 w 7470475"/>
              <a:gd name="connsiteY1" fmla="*/ 1147314 h 1423359"/>
              <a:gd name="connsiteX2" fmla="*/ 2449901 w 7470475"/>
              <a:gd name="connsiteY2" fmla="*/ 1423359 h 1423359"/>
              <a:gd name="connsiteX3" fmla="*/ 5529532 w 7470475"/>
              <a:gd name="connsiteY3" fmla="*/ 1371600 h 1423359"/>
              <a:gd name="connsiteX4" fmla="*/ 7470475 w 7470475"/>
              <a:gd name="connsiteY4" fmla="*/ 1259457 h 1423359"/>
              <a:gd name="connsiteX5" fmla="*/ 7470475 w 7470475"/>
              <a:gd name="connsiteY5" fmla="*/ 25880 h 1423359"/>
              <a:gd name="connsiteX6" fmla="*/ 646981 w 7470475"/>
              <a:gd name="connsiteY6" fmla="*/ 0 h 14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475" h="1423359">
                <a:moveTo>
                  <a:pt x="646981" y="0"/>
                </a:moveTo>
                <a:lnTo>
                  <a:pt x="0" y="1147314"/>
                </a:lnTo>
                <a:lnTo>
                  <a:pt x="2449901" y="1423359"/>
                </a:lnTo>
                <a:lnTo>
                  <a:pt x="5529532" y="1371600"/>
                </a:lnTo>
                <a:lnTo>
                  <a:pt x="7470475" y="1259457"/>
                </a:lnTo>
                <a:lnTo>
                  <a:pt x="7470475" y="25880"/>
                </a:lnTo>
                <a:lnTo>
                  <a:pt x="6469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8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777043" y="69011"/>
            <a:ext cx="7366958" cy="1423359"/>
          </a:xfrm>
          <a:custGeom>
            <a:avLst/>
            <a:gdLst>
              <a:gd name="connsiteX0" fmla="*/ 646981 w 7470475"/>
              <a:gd name="connsiteY0" fmla="*/ 0 h 1423359"/>
              <a:gd name="connsiteX1" fmla="*/ 0 w 7470475"/>
              <a:gd name="connsiteY1" fmla="*/ 1147314 h 1423359"/>
              <a:gd name="connsiteX2" fmla="*/ 2449901 w 7470475"/>
              <a:gd name="connsiteY2" fmla="*/ 1423359 h 1423359"/>
              <a:gd name="connsiteX3" fmla="*/ 5529532 w 7470475"/>
              <a:gd name="connsiteY3" fmla="*/ 1371600 h 1423359"/>
              <a:gd name="connsiteX4" fmla="*/ 7470475 w 7470475"/>
              <a:gd name="connsiteY4" fmla="*/ 1259457 h 1423359"/>
              <a:gd name="connsiteX5" fmla="*/ 7470475 w 7470475"/>
              <a:gd name="connsiteY5" fmla="*/ 25880 h 1423359"/>
              <a:gd name="connsiteX6" fmla="*/ 646981 w 7470475"/>
              <a:gd name="connsiteY6" fmla="*/ 0 h 14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475" h="1423359">
                <a:moveTo>
                  <a:pt x="646981" y="0"/>
                </a:moveTo>
                <a:lnTo>
                  <a:pt x="0" y="1147314"/>
                </a:lnTo>
                <a:lnTo>
                  <a:pt x="2449901" y="1423359"/>
                </a:lnTo>
                <a:lnTo>
                  <a:pt x="5529532" y="1371600"/>
                </a:lnTo>
                <a:lnTo>
                  <a:pt x="7470475" y="1259457"/>
                </a:lnTo>
                <a:lnTo>
                  <a:pt x="7470475" y="25880"/>
                </a:lnTo>
                <a:lnTo>
                  <a:pt x="6469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369768"/>
            <a:ext cx="6638528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1760" y="101822"/>
            <a:ext cx="6638528" cy="5127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1760" y="5936506"/>
            <a:ext cx="66385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5A93548A-A83F-4A16-B1FF-D35F0DC17667}" type="datetime3">
              <a:rPr lang="en-GB" smtClean="0"/>
              <a:t>19 January,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0" r="15772" b="-1"/>
          <a:stretch/>
        </p:blipFill>
        <p:spPr>
          <a:xfrm>
            <a:off x="1889233" y="129309"/>
            <a:ext cx="7254768" cy="1428909"/>
          </a:xfrm>
          <a:prstGeom prst="rect">
            <a:avLst/>
          </a:prstGeom>
        </p:spPr>
      </p:pic>
      <p:pic>
        <p:nvPicPr>
          <p:cNvPr id="11" name="Picture 9" descr="C:\Downloads\School Summer Work\Triangular PowerPoint Background 16-9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6926" r="69493" b="22148"/>
          <a:stretch/>
        </p:blipFill>
        <p:spPr bwMode="auto">
          <a:xfrm>
            <a:off x="0" y="1"/>
            <a:ext cx="1761067" cy="30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Triangle 11"/>
          <p:cNvSpPr/>
          <p:nvPr userDrawn="1"/>
        </p:nvSpPr>
        <p:spPr>
          <a:xfrm flipH="1">
            <a:off x="395536" y="692696"/>
            <a:ext cx="1440160" cy="24482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3768" y="138615"/>
            <a:ext cx="6552728" cy="91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1687526"/>
            <a:ext cx="7488832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8540"/>
          <a:stretch/>
        </p:blipFill>
        <p:spPr>
          <a:xfrm>
            <a:off x="0" y="0"/>
            <a:ext cx="2627784" cy="41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emon/Mil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018-568C-4AD8-8DC7-22A7D81C76DA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Further</a:t>
            </a:r>
            <a:br>
              <a:rPr lang="en-GB" dirty="0" smtClean="0"/>
            </a:br>
            <a:r>
              <a:rPr lang="en-GB" dirty="0" smtClean="0"/>
              <a:t>Mathematics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Options </a:t>
            </a:r>
            <a:r>
              <a:rPr lang="en-GB" dirty="0" smtClean="0"/>
              <a:t>23-24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1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Develop </a:t>
            </a:r>
            <a:r>
              <a:rPr lang="en-GB" dirty="0"/>
              <a:t>a thorough knowledge and understanding of concepts in algebra and </a:t>
            </a:r>
            <a:r>
              <a:rPr lang="en-GB" dirty="0" smtClean="0"/>
              <a:t>a sound </a:t>
            </a:r>
            <a:r>
              <a:rPr lang="en-GB" dirty="0"/>
              <a:t>foundation of mathematical techniques</a:t>
            </a:r>
          </a:p>
          <a:p>
            <a:r>
              <a:rPr lang="en-GB" dirty="0" smtClean="0"/>
              <a:t>Acquire </a:t>
            </a:r>
            <a:r>
              <a:rPr lang="en-GB" dirty="0"/>
              <a:t>confidence in </a:t>
            </a:r>
            <a:r>
              <a:rPr lang="en-GB" dirty="0" smtClean="0"/>
              <a:t>their mathematical </a:t>
            </a:r>
            <a:r>
              <a:rPr lang="en-GB" dirty="0"/>
              <a:t>skills to move into further study in </a:t>
            </a:r>
            <a:r>
              <a:rPr lang="en-GB" dirty="0" smtClean="0"/>
              <a:t>the subject </a:t>
            </a:r>
            <a:r>
              <a:rPr lang="en-GB" dirty="0"/>
              <a:t>or related areas</a:t>
            </a:r>
          </a:p>
          <a:p>
            <a:r>
              <a:rPr lang="en-GB" dirty="0"/>
              <a:t>E</a:t>
            </a:r>
            <a:r>
              <a:rPr lang="en-GB" dirty="0" smtClean="0"/>
              <a:t>njoy </a:t>
            </a:r>
            <a:r>
              <a:rPr lang="en-GB" dirty="0"/>
              <a:t>using mathematics and become confident when using </a:t>
            </a:r>
            <a:r>
              <a:rPr lang="en-GB" dirty="0" smtClean="0"/>
              <a:t>mathematics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udex" panose="02040502050505030304" pitchFamily="18" charset="2"/>
              </a:rPr>
              <a:t>Algebra Award (L3)</a:t>
            </a:r>
            <a:endParaRPr lang="en-GB" dirty="0">
              <a:latin typeface="Caudex" panose="02040502050505030304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69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853" y="1856509"/>
            <a:ext cx="7331144" cy="46135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udex" panose="02040502050505030304" pitchFamily="18" charset="2"/>
              </a:rPr>
              <a:t>Algebra Award (L3)</a:t>
            </a:r>
            <a:endParaRPr lang="en-GB" dirty="0">
              <a:latin typeface="Caudex" panose="02040502050505030304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03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Advanced FSMQ, Additional Mathematics, is worth UCAS points for university admissions, and introduces students to the power and elegance of advanced mathematics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udex" panose="02040502050505030304" pitchFamily="18" charset="2"/>
              </a:rPr>
              <a:t>OCR Free Standing (L3)</a:t>
            </a:r>
            <a:endParaRPr lang="en-GB" dirty="0">
              <a:latin typeface="Caudex" panose="02040502050505030304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32" y="4651294"/>
            <a:ext cx="5708942" cy="14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Advanced FSMQ, </a:t>
            </a:r>
            <a:r>
              <a:rPr lang="en-GB" dirty="0" smtClean="0"/>
              <a:t>topics include:</a:t>
            </a:r>
          </a:p>
          <a:p>
            <a:r>
              <a:rPr lang="en-GB" dirty="0" smtClean="0"/>
              <a:t>Calculus (Differentiation / Integration)</a:t>
            </a:r>
          </a:p>
          <a:p>
            <a:r>
              <a:rPr lang="en-GB" dirty="0" smtClean="0"/>
              <a:t>Kinematics </a:t>
            </a:r>
          </a:p>
          <a:p>
            <a:r>
              <a:rPr lang="en-GB" dirty="0" smtClean="0"/>
              <a:t>Logarithms </a:t>
            </a:r>
          </a:p>
          <a:p>
            <a:r>
              <a:rPr lang="en-GB" dirty="0" smtClean="0"/>
              <a:t>Equations of Circles</a:t>
            </a:r>
          </a:p>
          <a:p>
            <a:r>
              <a:rPr lang="en-GB" dirty="0" smtClean="0"/>
              <a:t>Equations of Tangents and </a:t>
            </a:r>
            <a:r>
              <a:rPr lang="en-GB" dirty="0" err="1" smtClean="0"/>
              <a:t>Normals</a:t>
            </a:r>
            <a:r>
              <a:rPr lang="en-GB" dirty="0"/>
              <a:t> </a:t>
            </a:r>
            <a:r>
              <a:rPr lang="en-GB" dirty="0" smtClean="0"/>
              <a:t>to Curves. </a:t>
            </a:r>
          </a:p>
          <a:p>
            <a:r>
              <a:rPr lang="en-GB" dirty="0" smtClean="0"/>
              <a:t>Plus many more!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udex" panose="02040502050505030304" pitchFamily="18" charset="2"/>
              </a:rPr>
              <a:t>Content to Research</a:t>
            </a:r>
            <a:endParaRPr lang="en-GB" dirty="0">
              <a:latin typeface="Caudex" panose="02040502050505030304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01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present, you will have 4 maths lessons per week.</a:t>
            </a:r>
          </a:p>
          <a:p>
            <a:r>
              <a:rPr lang="en-GB" dirty="0" smtClean="0"/>
              <a:t>Further Maths is not an extra set of Maths lessons to help you with your Maths</a:t>
            </a:r>
          </a:p>
          <a:p>
            <a:r>
              <a:rPr lang="en-GB" dirty="0" smtClean="0"/>
              <a:t>However, your Regular Maths lessons will compliment your Further Maths lessons.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udex" panose="02040502050505030304" pitchFamily="18" charset="2"/>
              </a:rPr>
              <a:t>Maths at Byrchall</a:t>
            </a:r>
            <a:endParaRPr lang="en-GB" dirty="0">
              <a:latin typeface="Caudex" panose="02040502050505030304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48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4000" dirty="0" smtClean="0"/>
          </a:p>
          <a:p>
            <a:r>
              <a:rPr lang="en-GB" sz="4000" dirty="0"/>
              <a:t>Extend and deepen your knowledge</a:t>
            </a:r>
          </a:p>
          <a:p>
            <a:r>
              <a:rPr lang="en-GB" sz="4000" dirty="0"/>
              <a:t>Explore challenging mathematical concepts</a:t>
            </a:r>
          </a:p>
          <a:p>
            <a:r>
              <a:rPr lang="en-GB" sz="4000" dirty="0"/>
              <a:t>Develop your higher level problem solving skills</a:t>
            </a:r>
          </a:p>
          <a:p>
            <a:r>
              <a:rPr lang="en-GB" sz="4000" dirty="0"/>
              <a:t>Make the transition from GCSE to A Level easier</a:t>
            </a:r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C4885-B15F-40AC-A2DC-2D3BE3CD15E6}" type="datetime3">
              <a:rPr kumimoji="0" lang="en-GB" sz="1100" b="0" i="0" u="none" strike="noStrike" kern="1200" cap="none" spc="3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January, 2023</a:t>
            </a:fld>
            <a:endParaRPr kumimoji="0" lang="en-GB" sz="11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 pitchFamily="34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latin typeface="Caudex" panose="02040502050505030304" pitchFamily="18" charset="2"/>
              </a:rPr>
              <a:t>Why study Further Maths?</a:t>
            </a:r>
          </a:p>
        </p:txBody>
      </p:sp>
    </p:spTree>
    <p:extLst>
      <p:ext uri="{BB962C8B-B14F-4D97-AF65-F5344CB8AC3E}">
        <p14:creationId xmlns:p14="http://schemas.microsoft.com/office/powerpoint/2010/main" val="7206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Those wishing to take the subject further and possibly study A Level.</a:t>
            </a:r>
          </a:p>
          <a:p>
            <a:r>
              <a:rPr lang="en-GB" dirty="0" smtClean="0"/>
              <a:t>Those </a:t>
            </a:r>
            <a:r>
              <a:rPr lang="en-GB" dirty="0"/>
              <a:t>with a love of learning maths and a natural mathematical </a:t>
            </a:r>
            <a:r>
              <a:rPr lang="en-GB" dirty="0" smtClean="0"/>
              <a:t>ability</a:t>
            </a:r>
          </a:p>
          <a:p>
            <a:endParaRPr lang="en-GB" dirty="0"/>
          </a:p>
          <a:p>
            <a:r>
              <a:rPr lang="en-GB" dirty="0" smtClean="0"/>
              <a:t>Not sure if it is right for you, speak to your Maths Teacher. </a:t>
            </a:r>
            <a:endParaRPr lang="en-GB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udex" panose="02040502050505030304" pitchFamily="18" charset="2"/>
              </a:rPr>
              <a:t>Who is it for?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02" y="4609803"/>
            <a:ext cx="1581466" cy="195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will be three key elements to you Further Maths Journey.</a:t>
            </a:r>
          </a:p>
          <a:p>
            <a:r>
              <a:rPr lang="en-GB" dirty="0" smtClean="0"/>
              <a:t>GCCE Statistics (counts towards College applications)</a:t>
            </a:r>
          </a:p>
          <a:p>
            <a:r>
              <a:rPr lang="en-GB" dirty="0" smtClean="0"/>
              <a:t>Algebra Award (level 3)</a:t>
            </a:r>
          </a:p>
          <a:p>
            <a:r>
              <a:rPr lang="en-GB" dirty="0" smtClean="0"/>
              <a:t>FSMQ in Mathematics</a:t>
            </a:r>
          </a:p>
          <a:p>
            <a:r>
              <a:rPr lang="en-GB" dirty="0" smtClean="0"/>
              <a:t>All examined in year 11, with Stats. and FSMQ in summer &amp; Algebra Level 3 in January of year 11.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udex" panose="02040502050505030304" pitchFamily="18" charset="2"/>
              </a:rPr>
              <a:t>Pathways/Examinations</a:t>
            </a:r>
            <a:endParaRPr lang="en-GB" dirty="0">
              <a:latin typeface="Caudex" panose="02040502050505030304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18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udex" panose="02040502050505030304" pitchFamily="18" charset="2"/>
              </a:rPr>
              <a:t>GCSE Statistics (L2)</a:t>
            </a:r>
            <a:endParaRPr lang="en-GB" dirty="0">
              <a:latin typeface="Caudex" panose="02040502050505030304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Topics are clearly and logically structured and include:</a:t>
            </a:r>
          </a:p>
          <a:p>
            <a:endParaRPr lang="en-GB" sz="2800" dirty="0"/>
          </a:p>
          <a:p>
            <a:r>
              <a:rPr lang="en-GB" sz="2800" dirty="0" smtClean="0"/>
              <a:t>Understanding </a:t>
            </a:r>
            <a:r>
              <a:rPr lang="en-GB" sz="2800" dirty="0"/>
              <a:t>the importance of careful planning, a clear strategy for collecting, recording and processing data in order to address an identified question or </a:t>
            </a:r>
            <a:r>
              <a:rPr lang="en-GB" sz="2800" dirty="0" smtClean="0"/>
              <a:t>hypothesis.</a:t>
            </a:r>
            <a:endParaRPr lang="en-GB" sz="2800" dirty="0"/>
          </a:p>
          <a:p>
            <a:r>
              <a:rPr lang="en-GB" sz="2800" dirty="0" smtClean="0"/>
              <a:t>Generating </a:t>
            </a:r>
            <a:r>
              <a:rPr lang="en-GB" sz="2800" dirty="0"/>
              <a:t>data visualisation and understanding the maths involved.</a:t>
            </a:r>
          </a:p>
        </p:txBody>
      </p:sp>
    </p:spTree>
    <p:extLst>
      <p:ext uri="{BB962C8B-B14F-4D97-AF65-F5344CB8AC3E}">
        <p14:creationId xmlns:p14="http://schemas.microsoft.com/office/powerpoint/2010/main" val="22196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udex" panose="02040502050505030304" pitchFamily="18" charset="2"/>
              </a:rPr>
              <a:t>GCSE Statistics (L2)</a:t>
            </a:r>
            <a:endParaRPr lang="en-GB" dirty="0">
              <a:latin typeface="Caudex" panose="02040502050505030304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Content and assessment overview The Pearson Edexcel Level 1/Level 2 GCSE (9–1) in Statistics consists of two externally-examined papers. </a:t>
            </a:r>
            <a:endParaRPr lang="en-GB" dirty="0" smtClean="0"/>
          </a:p>
          <a:p>
            <a:r>
              <a:rPr lang="en-GB" dirty="0" smtClean="0"/>
              <a:t>Students </a:t>
            </a:r>
            <a:r>
              <a:rPr lang="en-GB" dirty="0"/>
              <a:t>must complete all assessment in May/June in any single year, and students can only be entered for either Foundation tier or Higher tier.</a:t>
            </a:r>
          </a:p>
        </p:txBody>
      </p:sp>
    </p:spTree>
    <p:extLst>
      <p:ext uri="{BB962C8B-B14F-4D97-AF65-F5344CB8AC3E}">
        <p14:creationId xmlns:p14="http://schemas.microsoft.com/office/powerpoint/2010/main" val="33072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331" y="2076994"/>
            <a:ext cx="7565016" cy="41670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udex" panose="02040502050505030304" pitchFamily="18" charset="2"/>
              </a:rPr>
              <a:t>GCSE Statistics (L2)</a:t>
            </a:r>
            <a:endParaRPr lang="en-GB" dirty="0">
              <a:latin typeface="Caudex" panose="02040502050505030304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52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885-B15F-40AC-A2DC-2D3BE3CD15E6}" type="datetime3">
              <a:rPr lang="en-GB" smtClean="0"/>
              <a:t>19 January, 2023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udex" panose="02040502050505030304" pitchFamily="18" charset="2"/>
              </a:rPr>
              <a:t>GCSE Statistics (L2)</a:t>
            </a:r>
            <a:endParaRPr lang="en-GB" dirty="0">
              <a:latin typeface="Caudex" panose="02040502050505030304" pitchFamily="18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489" y="2140580"/>
            <a:ext cx="7070145" cy="38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7556</TotalTime>
  <Words>492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Caudex</vt:lpstr>
      <vt:lpstr>Lemon/Milk</vt:lpstr>
      <vt:lpstr>1_Office Theme</vt:lpstr>
      <vt:lpstr>Further Mathematics</vt:lpstr>
      <vt:lpstr>Maths at Byrchall</vt:lpstr>
      <vt:lpstr>Why study Further Maths?</vt:lpstr>
      <vt:lpstr>Who is it for?</vt:lpstr>
      <vt:lpstr>Pathways/Examinations</vt:lpstr>
      <vt:lpstr>GCSE Statistics (L2)</vt:lpstr>
      <vt:lpstr>GCSE Statistics (L2)</vt:lpstr>
      <vt:lpstr>GCSE Statistics (L2)</vt:lpstr>
      <vt:lpstr>GCSE Statistics (L2)</vt:lpstr>
      <vt:lpstr>Algebra Award (L3)</vt:lpstr>
      <vt:lpstr>Algebra Award (L3)</vt:lpstr>
      <vt:lpstr>OCR Free Standing (L3)</vt:lpstr>
      <vt:lpstr>Content to Research</vt:lpstr>
    </vt:vector>
  </TitlesOfParts>
  <Company>Byrchall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CSlater</dc:creator>
  <cp:lastModifiedBy>DTudor</cp:lastModifiedBy>
  <cp:revision>24</cp:revision>
  <cp:lastPrinted>2019-09-30T06:07:36Z</cp:lastPrinted>
  <dcterms:created xsi:type="dcterms:W3CDTF">2019-09-27T14:20:26Z</dcterms:created>
  <dcterms:modified xsi:type="dcterms:W3CDTF">2023-01-19T17:41:46Z</dcterms:modified>
</cp:coreProperties>
</file>