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8"/>
  </p:notesMasterIdLst>
  <p:sldIdLst>
    <p:sldId id="257" r:id="rId5"/>
    <p:sldId id="258" r:id="rId6"/>
    <p:sldId id="274" r:id="rId7"/>
    <p:sldId id="305" r:id="rId8"/>
    <p:sldId id="286" r:id="rId9"/>
    <p:sldId id="288" r:id="rId10"/>
    <p:sldId id="306" r:id="rId11"/>
    <p:sldId id="269" r:id="rId12"/>
    <p:sldId id="270" r:id="rId13"/>
    <p:sldId id="271" r:id="rId14"/>
    <p:sldId id="273" r:id="rId15"/>
    <p:sldId id="275" r:id="rId16"/>
    <p:sldId id="276" r:id="rId1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387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EAEE9A-1CF0-4D4E-BF6B-3475BF0EBFB4}" type="datetimeFigureOut">
              <a:rPr lang="en-GB" smtClean="0"/>
              <a:t>18/01/2024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7ABE73-5A8D-43B0-B001-356A0D63FF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469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Talk about different topics – body systems, Training methods, Ethics, gamesmanship and deviance etc.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96BD00-6DF0-4070-A765-E6D2510B8A7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0299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Multiple submissions – Assessed D* - L1 pass. Work sent off to be moderated. Exam at end of Course Y11.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96BD00-6DF0-4070-A765-E6D2510B8A7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889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grpSp>
          <p:nvGrpSpPr>
            <p:cNvPr id="17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18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0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1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4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5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6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7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8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9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30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31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32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33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34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35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36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37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38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39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40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41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42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</p:grpSp>
      </p:grpSp>
      <p:sp>
        <p:nvSpPr>
          <p:cNvPr id="34857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4858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3575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C07C75-A5DB-4113-90F5-BFE1996CB095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703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4ECC0-A617-49D5-AB69-1FFD4DE2F9B5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143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8750"/>
            <a:ext cx="2057400" cy="59721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8750"/>
            <a:ext cx="6019800" cy="59721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9F6F6-C58D-4BCA-A5EC-86777CA70CE8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6367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2588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BFF74-CD0A-437F-9DC6-54DD7B9A7E5E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335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3C54C-CDE6-4F8C-832F-2A6315563050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611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BFAF2B-CE6E-49E9-8C50-A7A95186B0FB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839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5B114-A779-4833-8599-2FA79A26B19A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752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8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9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A3D74-D829-47AD-8B00-475FB69ED612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406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591E05-1F83-4139-B399-23E758020481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216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2CA22-96C0-423F-AF75-78405BD6A585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948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C8997D-1131-4B51-A7FC-5D305AEEB17E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931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A0F02-4AFB-42A2-80DF-A2C8D6739766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396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33795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33796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33797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33798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33799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33800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33801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33802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33803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33804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33805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33806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grpSp>
          <p:nvGrpSpPr>
            <p:cNvPr id="2068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33808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33809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33810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33811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33812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33813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33814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33815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33816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33817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33818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33819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33820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33821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33822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33823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33824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33825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33826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33827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33828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33829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33830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33831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33832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</p:grpSp>
      </p:grpSp>
      <p:sp>
        <p:nvSpPr>
          <p:cNvPr id="33833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8750"/>
            <a:ext cx="8229600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33834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33835" name="Rectangle 4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33836" name="Rectangle 4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33837" name="Rectangle 4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E2A82C0-8209-4F4B-801E-46FEA18AB2C2}" type="slidenum">
              <a:rPr lang="en-GB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4152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6000" b="1">
                <a:solidFill>
                  <a:schemeClr val="tx1"/>
                </a:solidFill>
                <a:latin typeface="Comic Sans MS" pitchFamily="66" charset="0"/>
              </a:rPr>
              <a:t>Physical Education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000">
                <a:latin typeface="Comic Sans MS" pitchFamily="66" charset="0"/>
              </a:rPr>
              <a:t>Team Byrchall – Sport for Life.</a:t>
            </a:r>
          </a:p>
        </p:txBody>
      </p:sp>
    </p:spTree>
    <p:extLst>
      <p:ext uri="{BB962C8B-B14F-4D97-AF65-F5344CB8AC3E}">
        <p14:creationId xmlns:p14="http://schemas.microsoft.com/office/powerpoint/2010/main" val="10623999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229600" cy="820738"/>
          </a:xfrm>
        </p:spPr>
        <p:txBody>
          <a:bodyPr/>
          <a:lstStyle/>
          <a:p>
            <a:pPr eaLnBrk="1" hangingPunct="1">
              <a:defRPr/>
            </a:pPr>
            <a:r>
              <a:rPr lang="en-GB" b="1" dirty="0">
                <a:solidFill>
                  <a:srgbClr val="FFFF00"/>
                </a:solidFill>
                <a:latin typeface="Comic Sans MS" pitchFamily="66" charset="0"/>
              </a:rPr>
              <a:t>Practical Work (30% GCSE)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340768"/>
            <a:ext cx="8229600" cy="5040312"/>
          </a:xfrm>
        </p:spPr>
        <p:txBody>
          <a:bodyPr/>
          <a:lstStyle/>
          <a:p>
            <a:pPr eaLnBrk="1" hangingPunct="1">
              <a:defRPr/>
            </a:pPr>
            <a:r>
              <a:rPr lang="en-GB" sz="2400" dirty="0">
                <a:latin typeface="Comic Sans MS" pitchFamily="66" charset="0"/>
              </a:rPr>
              <a:t>We will cover a variety of sports over the course.</a:t>
            </a:r>
          </a:p>
          <a:p>
            <a:pPr eaLnBrk="1" hangingPunct="1">
              <a:defRPr/>
            </a:pPr>
            <a:r>
              <a:rPr lang="en-GB" sz="2400" dirty="0">
                <a:latin typeface="Comic Sans MS" pitchFamily="66" charset="0"/>
              </a:rPr>
              <a:t>All lessons would have both skill development and game awareness</a:t>
            </a:r>
            <a:r>
              <a:rPr lang="en-GB" sz="2800" dirty="0">
                <a:latin typeface="Comic Sans MS" pitchFamily="66" charset="0"/>
              </a:rPr>
              <a:t>.</a:t>
            </a:r>
          </a:p>
          <a:p>
            <a:pPr eaLnBrk="1" hangingPunct="1">
              <a:defRPr/>
            </a:pPr>
            <a:r>
              <a:rPr lang="en-GB" sz="2400" dirty="0">
                <a:latin typeface="Comic Sans MS" pitchFamily="66" charset="0"/>
              </a:rPr>
              <a:t>You must be able to offer a number of sport for the final exams.</a:t>
            </a:r>
          </a:p>
          <a:p>
            <a:pPr eaLnBrk="1" hangingPunct="1">
              <a:defRPr/>
            </a:pPr>
            <a:r>
              <a:rPr lang="en-GB" sz="2400" dirty="0">
                <a:latin typeface="Comic Sans MS" pitchFamily="66" charset="0"/>
              </a:rPr>
              <a:t>You must be able to offer 3 sports to a high standard (if GCSE).</a:t>
            </a:r>
          </a:p>
          <a:p>
            <a:pPr eaLnBrk="1" hangingPunct="1">
              <a:defRPr/>
            </a:pPr>
            <a:r>
              <a:rPr lang="en-GB" sz="2400" dirty="0">
                <a:latin typeface="Comic Sans MS" pitchFamily="66" charset="0"/>
              </a:rPr>
              <a:t>You should be playing sports outside of school lessons (GCSE PE).</a:t>
            </a:r>
          </a:p>
          <a:p>
            <a:pPr eaLnBrk="1" hangingPunct="1">
              <a:defRPr/>
            </a:pPr>
            <a:r>
              <a:rPr lang="en-GB" sz="2400" dirty="0">
                <a:latin typeface="Comic Sans MS" pitchFamily="66" charset="0"/>
              </a:rPr>
              <a:t>In Cambridge National you need to be sport competent but you don’t need sports to as high a standard.</a:t>
            </a:r>
          </a:p>
        </p:txBody>
      </p:sp>
    </p:spTree>
    <p:extLst>
      <p:ext uri="{BB962C8B-B14F-4D97-AF65-F5344CB8AC3E}">
        <p14:creationId xmlns:p14="http://schemas.microsoft.com/office/powerpoint/2010/main" val="114242857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000" b="1" dirty="0">
                <a:solidFill>
                  <a:srgbClr val="FFFF00"/>
                </a:solidFill>
                <a:latin typeface="Comic Sans MS" pitchFamily="66" charset="0"/>
              </a:rPr>
              <a:t>Should I do exam level Physical Education?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196752"/>
            <a:ext cx="82296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GB" sz="2800" dirty="0">
                <a:latin typeface="Comic Sans MS" pitchFamily="66" charset="0"/>
              </a:rPr>
              <a:t>Have I:</a:t>
            </a:r>
          </a:p>
          <a:p>
            <a:pPr eaLnBrk="1" hangingPunct="1">
              <a:defRPr/>
            </a:pPr>
            <a:r>
              <a:rPr lang="en-GB" sz="2800" dirty="0">
                <a:latin typeface="Comic Sans MS" pitchFamily="66" charset="0"/>
              </a:rPr>
              <a:t>had regular participation in games and PE?</a:t>
            </a:r>
          </a:p>
          <a:p>
            <a:pPr eaLnBrk="1" hangingPunct="1">
              <a:defRPr/>
            </a:pPr>
            <a:r>
              <a:rPr lang="en-GB" sz="2800" dirty="0">
                <a:latin typeface="Comic Sans MS" pitchFamily="66" charset="0"/>
              </a:rPr>
              <a:t>are you ready for the theory / homework?</a:t>
            </a:r>
          </a:p>
          <a:p>
            <a:pPr eaLnBrk="1" hangingPunct="1">
              <a:defRPr/>
            </a:pPr>
            <a:r>
              <a:rPr lang="en-GB" sz="2800" dirty="0">
                <a:latin typeface="Comic Sans MS" pitchFamily="66" charset="0"/>
              </a:rPr>
              <a:t>shown ability in more than 1 sport?</a:t>
            </a:r>
          </a:p>
          <a:p>
            <a:pPr eaLnBrk="1" hangingPunct="1">
              <a:defRPr/>
            </a:pPr>
            <a:r>
              <a:rPr lang="en-GB" sz="2800" dirty="0">
                <a:latin typeface="Comic Sans MS" pitchFamily="66" charset="0"/>
              </a:rPr>
              <a:t>brought my kit regularly?</a:t>
            </a:r>
          </a:p>
          <a:p>
            <a:pPr eaLnBrk="1" hangingPunct="1">
              <a:defRPr/>
            </a:pPr>
            <a:r>
              <a:rPr lang="en-GB" sz="2800" dirty="0">
                <a:latin typeface="Comic Sans MS" pitchFamily="66" charset="0"/>
              </a:rPr>
              <a:t>shown high level of effort in PE?</a:t>
            </a:r>
          </a:p>
          <a:p>
            <a:pPr eaLnBrk="1" hangingPunct="1">
              <a:defRPr/>
            </a:pPr>
            <a:r>
              <a:rPr lang="en-GB" sz="2800" dirty="0">
                <a:latin typeface="Comic Sans MS" pitchFamily="66" charset="0"/>
              </a:rPr>
              <a:t>attended school sports clubs?</a:t>
            </a:r>
          </a:p>
          <a:p>
            <a:pPr eaLnBrk="1" hangingPunct="1">
              <a:defRPr/>
            </a:pPr>
            <a:r>
              <a:rPr lang="en-GB" sz="2800" dirty="0">
                <a:latin typeface="Comic Sans MS" pitchFamily="66" charset="0"/>
              </a:rPr>
              <a:t>behaved well in lessons?</a:t>
            </a:r>
          </a:p>
          <a:p>
            <a:pPr eaLnBrk="1" hangingPunct="1">
              <a:defRPr/>
            </a:pPr>
            <a:r>
              <a:rPr lang="en-GB" sz="2800" dirty="0">
                <a:latin typeface="Comic Sans MS" pitchFamily="66" charset="0"/>
              </a:rPr>
              <a:t>shown respect to PE staff?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GB" dirty="0"/>
          </a:p>
          <a:p>
            <a:pPr eaLnBrk="1" hangingPunct="1"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5207095"/>
      </p:ext>
    </p:extLst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1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10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10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1000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A4626-A268-4634-8310-FE0F11765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Where next?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0E5F2-4CC8-4D79-9C81-13608D1148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Either course can lead to CNAT level 3 or BTEC level 3 at college.</a:t>
            </a:r>
          </a:p>
          <a:p>
            <a:r>
              <a:rPr lang="en-GB" dirty="0"/>
              <a:t>Either course can lead to A-Level PE at college. </a:t>
            </a:r>
          </a:p>
          <a:p>
            <a:r>
              <a:rPr lang="en-GB" dirty="0"/>
              <a:t>Both are worth the same number of points to college applications.</a:t>
            </a:r>
          </a:p>
          <a:p>
            <a:r>
              <a:rPr lang="en-GB" dirty="0"/>
              <a:t>Could also lead to apprenticeships in the sporting industry. </a:t>
            </a:r>
          </a:p>
        </p:txBody>
      </p:sp>
    </p:spTree>
    <p:extLst>
      <p:ext uri="{BB962C8B-B14F-4D97-AF65-F5344CB8AC3E}">
        <p14:creationId xmlns:p14="http://schemas.microsoft.com/office/powerpoint/2010/main" val="3544518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A4FF6-1D67-4269-B574-098C07015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399" y="-243408"/>
            <a:ext cx="8229600" cy="1258888"/>
          </a:xfrm>
        </p:spPr>
        <p:txBody>
          <a:bodyPr/>
          <a:lstStyle/>
          <a:p>
            <a:r>
              <a:rPr lang="en-GB" dirty="0"/>
              <a:t>Are you ready for it??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D4B14-692F-4C85-8DFB-E930C6F6BA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63637"/>
            <a:ext cx="8229600" cy="4530725"/>
          </a:xfrm>
        </p:spPr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Exam level sport is not an easy option where you get to just play sport in all lessons.  </a:t>
            </a:r>
          </a:p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It is an in-depth study of Physiology / Sociology and Psychology of Sport.</a:t>
            </a:r>
          </a:p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You need to be ready for the homework / coursework etc that is a challenge. </a:t>
            </a:r>
          </a:p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Come and speak to us or Y11 students.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3117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644" y="992110"/>
            <a:ext cx="8209161" cy="1008063"/>
          </a:xfrm>
        </p:spPr>
        <p:txBody>
          <a:bodyPr/>
          <a:lstStyle/>
          <a:p>
            <a:pPr eaLnBrk="1" hangingPunct="1">
              <a:defRPr/>
            </a:pPr>
            <a:r>
              <a:rPr lang="en-GB" sz="4000" b="1" dirty="0">
                <a:solidFill>
                  <a:schemeClr val="tx1"/>
                </a:solidFill>
                <a:latin typeface="Comic Sans MS" pitchFamily="66" charset="0"/>
              </a:rPr>
              <a:t>Option 1 – Sport Award</a:t>
            </a:r>
            <a:br>
              <a:rPr lang="en-GB" sz="4000" b="1" dirty="0">
                <a:solidFill>
                  <a:schemeClr val="tx1"/>
                </a:solidFill>
                <a:latin typeface="Comic Sans MS" pitchFamily="66" charset="0"/>
              </a:rPr>
            </a:br>
            <a:r>
              <a:rPr lang="en-GB" sz="4000" b="1" dirty="0">
                <a:solidFill>
                  <a:schemeClr val="tx1"/>
                </a:solidFill>
                <a:latin typeface="Comic Sans MS" pitchFamily="66" charset="0"/>
              </a:rPr>
              <a:t>Team </a:t>
            </a:r>
            <a:r>
              <a:rPr lang="en-GB" sz="4000" b="1" dirty="0" err="1">
                <a:solidFill>
                  <a:schemeClr val="tx1"/>
                </a:solidFill>
                <a:latin typeface="Comic Sans MS" pitchFamily="66" charset="0"/>
              </a:rPr>
              <a:t>Byrchall</a:t>
            </a:r>
            <a:r>
              <a:rPr lang="en-GB" sz="4000" b="1" dirty="0">
                <a:solidFill>
                  <a:schemeClr val="tx1"/>
                </a:solidFill>
                <a:latin typeface="Comic Sans MS" pitchFamily="66" charset="0"/>
              </a:rPr>
              <a:t> – Sport for Life </a:t>
            </a:r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971550" y="5517232"/>
            <a:ext cx="756126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GB" sz="2400" b="1" dirty="0">
                <a:solidFill>
                  <a:srgbClr val="FFFFFF"/>
                </a:solidFill>
                <a:latin typeface="Comic Sans MS" pitchFamily="66" charset="0"/>
              </a:rPr>
              <a:t>2 year course in Year 10/11 (1 option)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GB" sz="2400" b="1" dirty="0">
                <a:solidFill>
                  <a:srgbClr val="FFFFFF"/>
                </a:solidFill>
                <a:latin typeface="Comic Sans MS" pitchFamily="66" charset="0"/>
              </a:rPr>
              <a:t>3 lessons per week – 2 classroom / 1 practical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3" y="2200570"/>
            <a:ext cx="2450722" cy="3063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42321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51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The course could be: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1560" y="5157193"/>
            <a:ext cx="80752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We will only know what course or courses are being run once we know the make up of students who have chosen ‘sport’.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E0B43C0-CA16-4728-90B8-90A009D237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0061588"/>
              </p:ext>
            </p:extLst>
          </p:nvPr>
        </p:nvGraphicFramePr>
        <p:xfrm>
          <a:off x="611560" y="1772816"/>
          <a:ext cx="7776864" cy="32010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2">
                  <a:extLst>
                    <a:ext uri="{9D8B030D-6E8A-4147-A177-3AD203B41FA5}">
                      <a16:colId xmlns:a16="http://schemas.microsoft.com/office/drawing/2014/main" val="372684875"/>
                    </a:ext>
                  </a:extLst>
                </a:gridCol>
                <a:gridCol w="3888432">
                  <a:extLst>
                    <a:ext uri="{9D8B030D-6E8A-4147-A177-3AD203B41FA5}">
                      <a16:colId xmlns:a16="http://schemas.microsoft.com/office/drawing/2014/main" val="1976899069"/>
                    </a:ext>
                  </a:extLst>
                </a:gridCol>
              </a:tblGrid>
              <a:tr h="640692">
                <a:tc>
                  <a:txBody>
                    <a:bodyPr/>
                    <a:lstStyle/>
                    <a:p>
                      <a:r>
                        <a:rPr lang="en-GB" dirty="0"/>
                        <a:t>GCSE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Cambridge National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8243388"/>
                  </a:ext>
                </a:extLst>
              </a:tr>
              <a:tr h="2527660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>
                          <a:latin typeface="Comic Sans MS" panose="030F0702030302020204" pitchFamily="66" charset="0"/>
                        </a:rPr>
                        <a:t>3 sports to a high standard (30%)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>
                          <a:latin typeface="Comic Sans MS" panose="030F0702030302020204" pitchFamily="66" charset="0"/>
                        </a:rPr>
                        <a:t>Coursework (10%)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>
                          <a:latin typeface="Comic Sans MS" panose="030F0702030302020204" pitchFamily="66" charset="0"/>
                        </a:rPr>
                        <a:t>2 x 60 min exams (60% - Y11)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>
                          <a:latin typeface="Comic Sans MS" panose="030F0702030302020204" pitchFamily="66" charset="0"/>
                        </a:rPr>
                        <a:t>40% written exam (Y11)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>
                          <a:latin typeface="Comic Sans MS" panose="030F0702030302020204" pitchFamily="66" charset="0"/>
                        </a:rPr>
                        <a:t>60% theory coursework (throughout the 2 years)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31174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0317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9B10B-87B0-4983-8030-527696A28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GCSE PE – OCR Specification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6C17F9-53E2-4270-9CEE-4A25E2722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2 Papers – 60%</a:t>
            </a:r>
          </a:p>
          <a:p>
            <a:r>
              <a:rPr lang="en-GB" dirty="0">
                <a:latin typeface="Comic Sans MS" panose="030F0702030302020204" pitchFamily="66" charset="0"/>
              </a:rPr>
              <a:t>3 Sports (2 team &amp; 1 individual / 2 individual &amp; 1 team) 30%</a:t>
            </a:r>
          </a:p>
          <a:p>
            <a:r>
              <a:rPr lang="en-GB" dirty="0">
                <a:latin typeface="Comic Sans MS" panose="030F0702030302020204" pitchFamily="66" charset="0"/>
              </a:rPr>
              <a:t>Coursework 10% - 14 hours – 1 sport</a:t>
            </a:r>
          </a:p>
          <a:p>
            <a:r>
              <a:rPr lang="en-GB" dirty="0">
                <a:latin typeface="Comic Sans MS" panose="030F0702030302020204" pitchFamily="66" charset="0"/>
              </a:rPr>
              <a:t>PAPER 1: Anatomy &amp; Physiology , Physical Training</a:t>
            </a:r>
          </a:p>
          <a:p>
            <a:r>
              <a:rPr lang="en-GB" dirty="0">
                <a:latin typeface="Comic Sans MS" panose="030F0702030302020204" pitchFamily="66" charset="0"/>
              </a:rPr>
              <a:t>PAPER 2: Health and Wellbeing, Socio – cultural influences and Sports Psychology</a:t>
            </a:r>
          </a:p>
        </p:txBody>
      </p:sp>
    </p:spTree>
    <p:extLst>
      <p:ext uri="{BB962C8B-B14F-4D97-AF65-F5344CB8AC3E}">
        <p14:creationId xmlns:p14="http://schemas.microsoft.com/office/powerpoint/2010/main" val="1237873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AACF34F-D478-4877-9B2F-FC107876A52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888" t="12200" r="34250" b="6601"/>
          <a:stretch/>
        </p:blipFill>
        <p:spPr>
          <a:xfrm>
            <a:off x="2123728" y="126679"/>
            <a:ext cx="4896544" cy="6604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717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47F9A31-D39A-4540-B50A-89BBF55211B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675" t="12201" r="33463" b="8000"/>
          <a:stretch/>
        </p:blipFill>
        <p:spPr>
          <a:xfrm>
            <a:off x="2123728" y="243902"/>
            <a:ext cx="4896544" cy="6490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964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9B10B-87B0-4983-8030-527696A28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Cambridge National Sport Science - OCR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6C17F9-53E2-4270-9CEE-4A25E2722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3 units over the 2 years</a:t>
            </a:r>
          </a:p>
          <a:p>
            <a:r>
              <a:rPr lang="en-GB" dirty="0">
                <a:latin typeface="Comic Sans MS" panose="030F0702030302020204" pitchFamily="66" charset="0"/>
              </a:rPr>
              <a:t>R181 - Applying the principles of training: fitness and how it effects skill performance – Coursework (40%)</a:t>
            </a:r>
          </a:p>
          <a:p>
            <a:r>
              <a:rPr lang="en-GB" dirty="0">
                <a:latin typeface="Comic Sans MS" panose="030F0702030302020204" pitchFamily="66" charset="0"/>
              </a:rPr>
              <a:t>R183 - Nutrition and sports performance – Coursework (20%)</a:t>
            </a:r>
          </a:p>
          <a:p>
            <a:r>
              <a:rPr lang="en-GB" dirty="0">
                <a:latin typeface="Comic Sans MS" panose="030F0702030302020204" pitchFamily="66" charset="0"/>
              </a:rPr>
              <a:t>R180 -  Reducing the risk of sports injuries and dealing with common medical conditions (40%)</a:t>
            </a:r>
          </a:p>
        </p:txBody>
      </p:sp>
    </p:spTree>
    <p:extLst>
      <p:ext uri="{BB962C8B-B14F-4D97-AF65-F5344CB8AC3E}">
        <p14:creationId xmlns:p14="http://schemas.microsoft.com/office/powerpoint/2010/main" val="3736595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b="1" dirty="0">
                <a:solidFill>
                  <a:srgbClr val="FFFF00"/>
                </a:solidFill>
                <a:latin typeface="Comic Sans MS" pitchFamily="66" charset="0"/>
              </a:rPr>
              <a:t>Theory Work  (at least 60% on either course)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2800" dirty="0">
                <a:latin typeface="Comic Sans MS" pitchFamily="66" charset="0"/>
              </a:rPr>
              <a:t>2 lesson per week in a  classroom</a:t>
            </a:r>
          </a:p>
          <a:p>
            <a:pPr eaLnBrk="1" hangingPunct="1">
              <a:defRPr/>
            </a:pPr>
            <a:r>
              <a:rPr lang="en-GB" sz="2800" b="1" u="sng" dirty="0">
                <a:latin typeface="Comic Sans MS" pitchFamily="66" charset="0"/>
              </a:rPr>
              <a:t>Homework </a:t>
            </a:r>
            <a:r>
              <a:rPr lang="en-GB" sz="2800" dirty="0">
                <a:latin typeface="Comic Sans MS" pitchFamily="66" charset="0"/>
              </a:rPr>
              <a:t>and tests will take place every week.</a:t>
            </a:r>
          </a:p>
          <a:p>
            <a:pPr eaLnBrk="1" hangingPunct="1">
              <a:defRPr/>
            </a:pPr>
            <a:r>
              <a:rPr lang="en-GB" sz="2800" dirty="0">
                <a:latin typeface="Comic Sans MS" pitchFamily="66" charset="0"/>
              </a:rPr>
              <a:t>GCSE  - working towards exams in Y11 (2 x 60 min exams) 60%</a:t>
            </a:r>
          </a:p>
          <a:p>
            <a:pPr eaLnBrk="1" hangingPunct="1">
              <a:defRPr/>
            </a:pPr>
            <a:r>
              <a:rPr lang="en-GB" sz="2800" dirty="0">
                <a:latin typeface="Comic Sans MS" pitchFamily="66" charset="0"/>
              </a:rPr>
              <a:t>Cambridge National – content towards coursework (60%) that will be assessed continually over the course. One exam taken in Y11 that is 40% of the final grade</a:t>
            </a:r>
          </a:p>
        </p:txBody>
      </p:sp>
    </p:spTree>
    <p:extLst>
      <p:ext uri="{BB962C8B-B14F-4D97-AF65-F5344CB8AC3E}">
        <p14:creationId xmlns:p14="http://schemas.microsoft.com/office/powerpoint/2010/main" val="1890494635"/>
      </p:ext>
    </p:extLst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000" b="1" dirty="0">
                <a:solidFill>
                  <a:srgbClr val="FFFF00"/>
                </a:solidFill>
                <a:latin typeface="Comic Sans MS" pitchFamily="66" charset="0"/>
              </a:rPr>
              <a:t>Coursework (10% GCSE / 60% Cambridge National)</a:t>
            </a:r>
            <a:endParaRPr lang="en-GB" sz="4000" b="1" dirty="0">
              <a:solidFill>
                <a:srgbClr val="FFFF00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>
                <a:latin typeface="Comic Sans MS" pitchFamily="66" charset="0"/>
              </a:rPr>
              <a:t>Coursework  – produced in lessons / homework time to a high standard. </a:t>
            </a:r>
          </a:p>
          <a:p>
            <a:pPr marL="0" indent="0" eaLnBrk="1" hangingPunct="1">
              <a:buNone/>
              <a:defRPr/>
            </a:pPr>
            <a:endParaRPr lang="en-GB" dirty="0">
              <a:latin typeface="Comic Sans MS" pitchFamily="66" charset="0"/>
            </a:endParaRPr>
          </a:p>
          <a:p>
            <a:pPr eaLnBrk="1" hangingPunct="1">
              <a:buFont typeface="Wingdings" pitchFamily="2" charset="2"/>
              <a:buChar char="q"/>
              <a:defRPr/>
            </a:pPr>
            <a:endParaRPr lang="en-GB" dirty="0">
              <a:latin typeface="Comic Sans MS" pitchFamily="66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2081059"/>
              </p:ext>
            </p:extLst>
          </p:nvPr>
        </p:nvGraphicFramePr>
        <p:xfrm>
          <a:off x="755576" y="2996952"/>
          <a:ext cx="8064896" cy="2862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>
                  <a:extLst>
                    <a:ext uri="{9D8B030D-6E8A-4147-A177-3AD203B41FA5}">
                      <a16:colId xmlns:a16="http://schemas.microsoft.com/office/drawing/2014/main" val="801960867"/>
                    </a:ext>
                  </a:extLst>
                </a:gridCol>
                <a:gridCol w="4032448">
                  <a:extLst>
                    <a:ext uri="{9D8B030D-6E8A-4147-A177-3AD203B41FA5}">
                      <a16:colId xmlns:a16="http://schemas.microsoft.com/office/drawing/2014/main" val="2957029772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r>
                        <a:rPr lang="en-GB" dirty="0"/>
                        <a:t>GCSE 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Cambridge National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9979266"/>
                  </a:ext>
                </a:extLst>
              </a:tr>
              <a:tr h="1764196">
                <a:tc>
                  <a:txBody>
                    <a:bodyPr/>
                    <a:lstStyle/>
                    <a:p>
                      <a:r>
                        <a:rPr lang="en-GB" dirty="0"/>
                        <a:t>1 piece</a:t>
                      </a:r>
                      <a:r>
                        <a:rPr lang="en-GB" baseline="0" dirty="0"/>
                        <a:t> of coursework completed in Y10 (10% of final grade).</a:t>
                      </a:r>
                    </a:p>
                    <a:p>
                      <a:endParaRPr lang="en-GB" baseline="0" dirty="0"/>
                    </a:p>
                    <a:p>
                      <a:r>
                        <a:rPr lang="en-GB" baseline="0" dirty="0"/>
                        <a:t>Components of skill / fitness from a chosen sport  / how to improve in a particular skill.  </a:t>
                      </a:r>
                    </a:p>
                    <a:p>
                      <a:endParaRPr lang="en-GB" baseline="0" dirty="0"/>
                    </a:p>
                    <a:p>
                      <a:r>
                        <a:rPr lang="en-GB" baseline="0" dirty="0"/>
                        <a:t>Plan to help an athlete improve.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 units of coursework</a:t>
                      </a:r>
                      <a:r>
                        <a:rPr lang="en-GB" baseline="0" dirty="0"/>
                        <a:t> (60% of final grade).</a:t>
                      </a:r>
                    </a:p>
                    <a:p>
                      <a:endParaRPr lang="en-GB" baseline="0" dirty="0"/>
                    </a:p>
                    <a:p>
                      <a:r>
                        <a:rPr lang="en-GB" baseline="0" dirty="0"/>
                        <a:t>From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baseline="0" dirty="0"/>
                        <a:t>Nutrition in Sport (20%)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baseline="0" dirty="0"/>
                        <a:t>Training for Sport (40%)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63791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7382112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theme/theme1.xml><?xml version="1.0" encoding="utf-8"?>
<a:theme xmlns:a="http://schemas.openxmlformats.org/drawingml/2006/main" name="Competition">
  <a:themeElements>
    <a:clrScheme name="Competition 6">
      <a:dk1>
        <a:srgbClr val="4D4D4D"/>
      </a:dk1>
      <a:lt1>
        <a:srgbClr val="FFFFFF"/>
      </a:lt1>
      <a:dk2>
        <a:srgbClr val="8202E2"/>
      </a:dk2>
      <a:lt2>
        <a:srgbClr val="CCCCFF"/>
      </a:lt2>
      <a:accent1>
        <a:srgbClr val="CC99FF"/>
      </a:accent1>
      <a:accent2>
        <a:srgbClr val="666699"/>
      </a:accent2>
      <a:accent3>
        <a:srgbClr val="C1AAEE"/>
      </a:accent3>
      <a:accent4>
        <a:srgbClr val="DADADA"/>
      </a:accent4>
      <a:accent5>
        <a:srgbClr val="E2CAFF"/>
      </a:accent5>
      <a:accent6>
        <a:srgbClr val="5C5C8A"/>
      </a:accent6>
      <a:hlink>
        <a:srgbClr val="FF7C80"/>
      </a:hlink>
      <a:folHlink>
        <a:srgbClr val="FF5050"/>
      </a:folHlink>
    </a:clrScheme>
    <a:fontScheme name="Competition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mpetition 1">
        <a:dk1>
          <a:srgbClr val="5C1F00"/>
        </a:dk1>
        <a:lt1>
          <a:srgbClr val="FFFFFF"/>
        </a:lt1>
        <a:dk2>
          <a:srgbClr val="990000"/>
        </a:dk2>
        <a:lt2>
          <a:srgbClr val="FFF9BB"/>
        </a:lt2>
        <a:accent1>
          <a:srgbClr val="FF3300"/>
        </a:accent1>
        <a:accent2>
          <a:srgbClr val="B86D52"/>
        </a:accent2>
        <a:accent3>
          <a:srgbClr val="CAAAAA"/>
        </a:accent3>
        <a:accent4>
          <a:srgbClr val="DADADA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2">
        <a:dk1>
          <a:srgbClr val="800000"/>
        </a:dk1>
        <a:lt1>
          <a:srgbClr val="FFFFFF"/>
        </a:lt1>
        <a:dk2>
          <a:srgbClr val="FF9900"/>
        </a:dk2>
        <a:lt2>
          <a:srgbClr val="FFFF99"/>
        </a:lt2>
        <a:accent1>
          <a:srgbClr val="FF5050"/>
        </a:accent1>
        <a:accent2>
          <a:srgbClr val="CC3300"/>
        </a:accent2>
        <a:accent3>
          <a:srgbClr val="FFCAAA"/>
        </a:accent3>
        <a:accent4>
          <a:srgbClr val="DADADA"/>
        </a:accent4>
        <a:accent5>
          <a:srgbClr val="FFB3B3"/>
        </a:accent5>
        <a:accent6>
          <a:srgbClr val="B92D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3">
        <a:dk1>
          <a:srgbClr val="2A5400"/>
        </a:dk1>
        <a:lt1>
          <a:srgbClr val="FFFFFF"/>
        </a:lt1>
        <a:dk2>
          <a:srgbClr val="4A9400"/>
        </a:dk2>
        <a:lt2>
          <a:srgbClr val="F3F2D9"/>
        </a:lt2>
        <a:accent1>
          <a:srgbClr val="99CC00"/>
        </a:accent1>
        <a:accent2>
          <a:srgbClr val="6B4A39"/>
        </a:accent2>
        <a:accent3>
          <a:srgbClr val="B1C8AA"/>
        </a:accent3>
        <a:accent4>
          <a:srgbClr val="DADADA"/>
        </a:accent4>
        <a:accent5>
          <a:srgbClr val="CAE2AA"/>
        </a:accent5>
        <a:accent6>
          <a:srgbClr val="604233"/>
        </a:accent6>
        <a:hlink>
          <a:srgbClr val="E2BC5E"/>
        </a:hlink>
        <a:folHlink>
          <a:srgbClr val="AB7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4">
        <a:dk1>
          <a:srgbClr val="005A58"/>
        </a:dk1>
        <a:lt1>
          <a:srgbClr val="FFFFFF"/>
        </a:lt1>
        <a:dk2>
          <a:srgbClr val="009E9A"/>
        </a:dk2>
        <a:lt2>
          <a:srgbClr val="C5EBE4"/>
        </a:lt2>
        <a:accent1>
          <a:srgbClr val="0099CC"/>
        </a:accent1>
        <a:accent2>
          <a:srgbClr val="339933"/>
        </a:accent2>
        <a:accent3>
          <a:srgbClr val="AACCCA"/>
        </a:accent3>
        <a:accent4>
          <a:srgbClr val="DADADA"/>
        </a:accent4>
        <a:accent5>
          <a:srgbClr val="AACAE2"/>
        </a:accent5>
        <a:accent6>
          <a:srgbClr val="2D8A2D"/>
        </a:accent6>
        <a:hlink>
          <a:srgbClr val="00FF99"/>
        </a:hlink>
        <a:folHlink>
          <a:srgbClr val="4CD2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5">
        <a:dk1>
          <a:srgbClr val="000070"/>
        </a:dk1>
        <a:lt1>
          <a:srgbClr val="FFFFFF"/>
        </a:lt1>
        <a:dk2>
          <a:srgbClr val="0000FF"/>
        </a:dk2>
        <a:lt2>
          <a:srgbClr val="C5C5FF"/>
        </a:lt2>
        <a:accent1>
          <a:srgbClr val="0099FF"/>
        </a:accent1>
        <a:accent2>
          <a:srgbClr val="7883B4"/>
        </a:accent2>
        <a:accent3>
          <a:srgbClr val="AAAAFF"/>
        </a:accent3>
        <a:accent4>
          <a:srgbClr val="DADADA"/>
        </a:accent4>
        <a:accent5>
          <a:srgbClr val="AACAFF"/>
        </a:accent5>
        <a:accent6>
          <a:srgbClr val="6C76A3"/>
        </a:accent6>
        <a:hlink>
          <a:srgbClr val="00FFFF"/>
        </a:hlink>
        <a:folHlink>
          <a:srgbClr val="2DBF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6">
        <a:dk1>
          <a:srgbClr val="4D4D4D"/>
        </a:dk1>
        <a:lt1>
          <a:srgbClr val="FFFFFF"/>
        </a:lt1>
        <a:dk2>
          <a:srgbClr val="8202E2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C1AAEE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7">
        <a:dk1>
          <a:srgbClr val="575863"/>
        </a:dk1>
        <a:lt1>
          <a:srgbClr val="FFFFFF"/>
        </a:lt1>
        <a:dk2>
          <a:srgbClr val="818982"/>
        </a:dk2>
        <a:lt2>
          <a:srgbClr val="EAEAEA"/>
        </a:lt2>
        <a:accent1>
          <a:srgbClr val="CC6600"/>
        </a:accent1>
        <a:accent2>
          <a:srgbClr val="A4A686"/>
        </a:accent2>
        <a:accent3>
          <a:srgbClr val="C1C4C1"/>
        </a:accent3>
        <a:accent4>
          <a:srgbClr val="DADADA"/>
        </a:accent4>
        <a:accent5>
          <a:srgbClr val="E2B8AA"/>
        </a:accent5>
        <a:accent6>
          <a:srgbClr val="949679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8">
        <a:dk1>
          <a:srgbClr val="000000"/>
        </a:dk1>
        <a:lt1>
          <a:srgbClr val="FFFFFF"/>
        </a:lt1>
        <a:dk2>
          <a:srgbClr val="000000"/>
        </a:dk2>
        <a:lt2>
          <a:srgbClr val="CDCDCD"/>
        </a:lt2>
        <a:accent1>
          <a:srgbClr val="CDD9F7"/>
        </a:accent1>
        <a:accent2>
          <a:srgbClr val="99FF33"/>
        </a:accent2>
        <a:accent3>
          <a:srgbClr val="FFFFFF"/>
        </a:accent3>
        <a:accent4>
          <a:srgbClr val="000000"/>
        </a:accent4>
        <a:accent5>
          <a:srgbClr val="E3E9FA"/>
        </a:accent5>
        <a:accent6>
          <a:srgbClr val="8AE72D"/>
        </a:accent6>
        <a:hlink>
          <a:srgbClr val="0033CC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1EAEC0A67BED4187BF8109C6C47ADD" ma:contentTypeVersion="16" ma:contentTypeDescription="Create a new document." ma:contentTypeScope="" ma:versionID="e5405bbceecf7683c54c7a25e38cae1c">
  <xsd:schema xmlns:xsd="http://www.w3.org/2001/XMLSchema" xmlns:xs="http://www.w3.org/2001/XMLSchema" xmlns:p="http://schemas.microsoft.com/office/2006/metadata/properties" xmlns:ns3="e3d084bf-0621-4e7b-bd0a-3600d02c769d" xmlns:ns4="addd82bf-15ee-4ec9-8280-b054c8781498" targetNamespace="http://schemas.microsoft.com/office/2006/metadata/properties" ma:root="true" ma:fieldsID="c6c33f159e3f672a876796b38830cdb7" ns3:_="" ns4:_="">
    <xsd:import namespace="e3d084bf-0621-4e7b-bd0a-3600d02c769d"/>
    <xsd:import namespace="addd82bf-15ee-4ec9-8280-b054c878149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DateTaken" minOccurs="0"/>
                <xsd:element ref="ns3:_activity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d084bf-0621-4e7b-bd0a-3600d02c76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20" nillable="true" ma:displayName="MediaServiceDateTaken" ma:hidden="true" ma:internalName="MediaServiceDateTaken" ma:readOnly="true">
      <xsd:simpleType>
        <xsd:restriction base="dms:Text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dd82bf-15ee-4ec9-8280-b054c878149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e3d084bf-0621-4e7b-bd0a-3600d02c769d" xsi:nil="true"/>
  </documentManagement>
</p:properties>
</file>

<file path=customXml/itemProps1.xml><?xml version="1.0" encoding="utf-8"?>
<ds:datastoreItem xmlns:ds="http://schemas.openxmlformats.org/officeDocument/2006/customXml" ds:itemID="{17850760-DE1A-42C2-B645-21F470D600B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3d084bf-0621-4e7b-bd0a-3600d02c769d"/>
    <ds:schemaRef ds:uri="addd82bf-15ee-4ec9-8280-b054c87814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803F53E-2976-4C73-A47A-1BAE2FA1AE8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AA50C48-EE18-4CD3-AB4D-AC134B02C3F2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addd82bf-15ee-4ec9-8280-b054c8781498"/>
    <ds:schemaRef ds:uri="e3d084bf-0621-4e7b-bd0a-3600d02c769d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715</Words>
  <Application>Microsoft Office PowerPoint</Application>
  <PresentationFormat>On-screen Show (4:3)</PresentationFormat>
  <Paragraphs>76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Comic Sans MS</vt:lpstr>
      <vt:lpstr>Verdana</vt:lpstr>
      <vt:lpstr>Wingdings</vt:lpstr>
      <vt:lpstr>Competition</vt:lpstr>
      <vt:lpstr>Physical Education</vt:lpstr>
      <vt:lpstr>Option 1 – Sport Award Team Byrchall – Sport for Life </vt:lpstr>
      <vt:lpstr>The course could be:</vt:lpstr>
      <vt:lpstr>GCSE PE – OCR Specification</vt:lpstr>
      <vt:lpstr>PowerPoint Presentation</vt:lpstr>
      <vt:lpstr>PowerPoint Presentation</vt:lpstr>
      <vt:lpstr>Cambridge National Sport Science - OCR</vt:lpstr>
      <vt:lpstr>Theory Work  (at least 60% on either course) </vt:lpstr>
      <vt:lpstr>Coursework (10% GCSE / 60% Cambridge National)</vt:lpstr>
      <vt:lpstr>Practical Work (30% GCSE) </vt:lpstr>
      <vt:lpstr>Should I do exam level Physical Education?</vt:lpstr>
      <vt:lpstr>Where next?</vt:lpstr>
      <vt:lpstr>Are you ready for it??</vt:lpstr>
    </vt:vector>
  </TitlesOfParts>
  <Company>Byrchall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Education</dc:title>
  <dc:creator>rwilliams</dc:creator>
  <cp:lastModifiedBy>MGregory</cp:lastModifiedBy>
  <cp:revision>28</cp:revision>
  <cp:lastPrinted>2019-01-29T08:26:20Z</cp:lastPrinted>
  <dcterms:created xsi:type="dcterms:W3CDTF">2015-01-19T09:59:35Z</dcterms:created>
  <dcterms:modified xsi:type="dcterms:W3CDTF">2024-01-18T16:24:31Z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0x010100D81EAEC0A67BED4187BF8109C6C47ADD</vt:lpwstr>
  </property>
</Properties>
</file>